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oppins"/>
      <p:regular r:id="rId32"/>
      <p:bold r:id="rId33"/>
      <p:italic r:id="rId34"/>
      <p:boldItalic r:id="rId35"/>
    </p:embeddedFont>
    <p:embeddedFont>
      <p:font typeface="Source Code Pro"/>
      <p:regular r:id="rId36"/>
      <p:bold r:id="rId37"/>
      <p:italic r:id="rId38"/>
      <p:boldItalic r:id="rId39"/>
    </p:embeddedFont>
    <p:embeddedFont>
      <p:font typeface="PT Sans"/>
      <p:regular r:id="rId40"/>
      <p:bold r:id="rId41"/>
      <p:italic r:id="rId42"/>
      <p:boldItalic r:id="rId43"/>
    </p:embeddedFont>
    <p:embeddedFont>
      <p:font typeface="IBM Plex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33096E-BCBB-4EE6-ABF7-572F0A406B0B}">
  <a:tblStyle styleId="{4533096E-BCBB-4EE6-ABF7-572F0A406B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regular.fntdata"/><Relationship Id="rId20" Type="http://schemas.openxmlformats.org/officeDocument/2006/relationships/slide" Target="slides/slide15.xml"/><Relationship Id="rId42" Type="http://schemas.openxmlformats.org/officeDocument/2006/relationships/font" Target="fonts/PTSans-italic.fntdata"/><Relationship Id="rId41" Type="http://schemas.openxmlformats.org/officeDocument/2006/relationships/font" Target="fonts/PTSans-bold.fntdata"/><Relationship Id="rId22" Type="http://schemas.openxmlformats.org/officeDocument/2006/relationships/slide" Target="slides/slide17.xml"/><Relationship Id="rId44" Type="http://schemas.openxmlformats.org/officeDocument/2006/relationships/font" Target="fonts/IBMPlexMono-regular.fntdata"/><Relationship Id="rId21" Type="http://schemas.openxmlformats.org/officeDocument/2006/relationships/slide" Target="slides/slide16.xml"/><Relationship Id="rId43" Type="http://schemas.openxmlformats.org/officeDocument/2006/relationships/font" Target="fonts/PTSans-boldItalic.fntdata"/><Relationship Id="rId24" Type="http://schemas.openxmlformats.org/officeDocument/2006/relationships/slide" Target="slides/slide19.xml"/><Relationship Id="rId46" Type="http://schemas.openxmlformats.org/officeDocument/2006/relationships/font" Target="fonts/IBMPlexMono-italic.fntdata"/><Relationship Id="rId23" Type="http://schemas.openxmlformats.org/officeDocument/2006/relationships/slide" Target="slides/slide18.xml"/><Relationship Id="rId45" Type="http://schemas.openxmlformats.org/officeDocument/2006/relationships/font" Target="fonts/IBMPlexMon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IBMPlexMon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bold.fntdata"/><Relationship Id="rId10" Type="http://schemas.openxmlformats.org/officeDocument/2006/relationships/slide" Target="slides/slide5.xml"/><Relationship Id="rId32" Type="http://schemas.openxmlformats.org/officeDocument/2006/relationships/font" Target="fonts/Poppins-regular.fntdata"/><Relationship Id="rId13" Type="http://schemas.openxmlformats.org/officeDocument/2006/relationships/slide" Target="slides/slide8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-italic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2.xml"/><Relationship Id="rId39" Type="http://schemas.openxmlformats.org/officeDocument/2006/relationships/font" Target="fonts/SourceCodePro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spersky.com/about/press-releases/2015_equation-group-the-crown-creator-of-cyber-espionag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2a3386fca3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2a3386fca3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4ed99bf1a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24ed99bf1a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a3386fca3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2a3386fca3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a3386fca3f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2a3386fca3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a3a281b83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2a3a281b83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2a3386fca3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2a3386fca3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2635e7c83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2635e7c83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2a3a281b83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2a3a281b83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2a3386fca3f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2a3386fca3f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a3386fca3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a3386fca3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4e6b4d5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24e6b4d5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a3a281b8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2a3a281b8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2a3a281b83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2a3a281b83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a577cbe5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2a577cbe5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a577cbe50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a577cbe50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a577cbe50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a577cbe50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2a577cbe5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2a577cbe5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2a577cbe50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2a577cbe50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a3386fca3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a3386fca3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a3386fca3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a3386fca3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4ef22aa1ac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4ef22aa1ac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a3386fca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2a3386fca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24ed99bf1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24ed99bf1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Equation Group: The Crown Creator of Cyber-Espionage | Kaspersky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a3386fca3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a3386fca3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2a3386fca3f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2a3386fca3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8" name="Google Shape;1058;p24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3" name="Google Shape;1283;p29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" name="Google Shape;1284;p29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85" name="Google Shape;1285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6" name="Google Shape;1286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7" name="Google Shape;1287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90" name="Google Shape;1290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91" name="Google Shape;1291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2" name="Google Shape;1292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6" name="Google Shape;1296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7" name="Google Shape;1297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98" name="Google Shape;1298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9" name="Google Shape;1299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00" name="Google Shape;1300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4" name="Google Shape;1304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5" name="Google Shape;130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6" name="Google Shape;130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07" name="Google Shape;130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1" name="Google Shape;131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2" name="Google Shape;131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13" name="Google Shape;131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5" name="Google Shape;131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6" name="Google Shape;131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17" name="Google Shape;131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1" name="Google Shape;132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2" name="Google Shape;132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23" name="Google Shape;132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4" name="Google Shape;1324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5" name="Google Shape;1325;p29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6" name="Google Shape;1326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7" name="Google Shape;1327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2" name="Google Shape;1332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3" name="Google Shape;1333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4" name="Google Shape;1334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hyperlink" Target="https://cybersecurity.att.com/documentation/usm-appliance/ids-configuration/viewing-alienvault-nids-events.htm#:~:text=AlienVault%20NIDS%20events%20suggest%20that,before%20proceeding%20with%20your%20investigation" TargetMode="External"/><Relationship Id="rId5" Type="http://schemas.openxmlformats.org/officeDocument/2006/relationships/hyperlink" Target="https://medium.com/psimss/ossim-part-1-install-ossim-on-virtualbox-e1d20f7dcbe4" TargetMode="External"/><Relationship Id="rId6" Type="http://schemas.openxmlformats.org/officeDocument/2006/relationships/hyperlink" Target="https://kifarunix.com/how-to-install-and-configure-alienvault-ossim-on-virtualbox/?expand_article=1" TargetMode="External"/><Relationship Id="rId7" Type="http://schemas.openxmlformats.org/officeDocument/2006/relationships/hyperlink" Target="https://mitre-attack.github.io/attack-navigator//#layerURL=https%3A%2F%2Fattack.mitre.org%2Fgroups%2FG0032%2FG0032-enterprise-layer.js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Christy Xiong</a:t>
            </a:r>
            <a:endParaRPr i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Jake Davila</a:t>
            </a:r>
            <a:br>
              <a:rPr i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Jonathan Hanbali</a:t>
            </a:r>
            <a:endParaRPr i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Nina Fajardo</a:t>
            </a:r>
            <a:endParaRPr i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Virgil Nhieu</a:t>
            </a:r>
            <a:endParaRPr/>
          </a:p>
        </p:txBody>
      </p:sp>
      <p:sp>
        <p:nvSpPr>
          <p:cNvPr id="1426" name="Google Shape;1426;p3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Red-Blue Team Simulation </a:t>
            </a:r>
            <a:r>
              <a:rPr lang="en">
                <a:solidFill>
                  <a:schemeClr val="dk1"/>
                </a:solidFill>
              </a:rPr>
              <a:t>with OSSIM SIEM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27" name="Google Shape;1427;p32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28" name="Google Shape;1428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9" name="Google Shape;1429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0" name="Google Shape;1430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2" name="Google Shape;1432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3" name="Google Shape;1433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34" name="Google Shape;1434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5" name="Google Shape;1435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6" name="Google Shape;1436;p32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7" name="Google Shape;1437;p32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8" name="Google Shape;1438;p32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9" name="Google Shape;1439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1" name="Google Shape;1441;p32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2" name="Google Shape;1442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4" name="Google Shape;1444;p32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7" name="Google Shape;1447;p32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32"/>
          <p:cNvSpPr txBox="1"/>
          <p:nvPr/>
        </p:nvSpPr>
        <p:spPr>
          <a:xfrm>
            <a:off x="5784450" y="73000"/>
            <a:ext cx="3592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ECE4309.01 | Fall 2023 | Dr. Formicola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41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665" name="Google Shape;1665;p41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66" name="Google Shape;1666;p4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7" name="Google Shape;1667;p41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68" name="Google Shape;1668;p4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4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4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1" name="Google Shape;1671;p41"/>
          <p:cNvSpPr txBox="1"/>
          <p:nvPr>
            <p:ph type="title"/>
          </p:nvPr>
        </p:nvSpPr>
        <p:spPr>
          <a:xfrm>
            <a:off x="720000" y="2121863"/>
            <a:ext cx="5598000" cy="12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Red-Team Adversary</a:t>
            </a:r>
            <a:endParaRPr/>
          </a:p>
        </p:txBody>
      </p:sp>
      <p:grpSp>
        <p:nvGrpSpPr>
          <p:cNvPr id="1672" name="Google Shape;1672;p4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73" name="Google Shape;1673;p41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78" name="Google Shape;1678;p4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79" name="Google Shape;1679;p4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80" name="Google Shape;1680;p4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4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4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4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4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4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4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7" name="Google Shape;1687;p4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88" name="Google Shape;1688;p4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4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4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4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4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4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4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5" name="Google Shape;1695;p4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96" name="Google Shape;1696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8" name="Google Shape;1698;p4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99" name="Google Shape;1699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1" name="Google Shape;1701;p4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2" name="Google Shape;1702;p41"/>
          <p:cNvGrpSpPr/>
          <p:nvPr/>
        </p:nvGrpSpPr>
        <p:grpSpPr>
          <a:xfrm>
            <a:off x="720000" y="3499401"/>
            <a:ext cx="4558967" cy="134100"/>
            <a:chOff x="796100" y="3019701"/>
            <a:chExt cx="4558967" cy="134100"/>
          </a:xfrm>
        </p:grpSpPr>
        <p:sp>
          <p:nvSpPr>
            <p:cNvPr id="1703" name="Google Shape;1703;p4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4" name="Google Shape;1704;p4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5" name="Google Shape;1705;p4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Caldera - Red Team</a:t>
            </a:r>
            <a:endParaRPr/>
          </a:p>
        </p:txBody>
      </p:sp>
      <p:grpSp>
        <p:nvGrpSpPr>
          <p:cNvPr id="1711" name="Google Shape;1711;p42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712" name="Google Shape;1712;p42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713" name="Google Shape;1713;p4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4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5" name="Google Shape;1715;p4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716" name="Google Shape;1716;p4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17" name="Google Shape;1717;p4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18" name="Google Shape;1718;p4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19" name="Google Shape;1719;p42"/>
          <p:cNvSpPr txBox="1"/>
          <p:nvPr/>
        </p:nvSpPr>
        <p:spPr>
          <a:xfrm>
            <a:off x="4199200" y="4623450"/>
            <a:ext cx="4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0" name="Google Shape;1720;p42"/>
          <p:cNvSpPr txBox="1"/>
          <p:nvPr/>
        </p:nvSpPr>
        <p:spPr>
          <a:xfrm>
            <a:off x="2043725" y="4745500"/>
            <a:ext cx="4904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Adversary profile created by Red Team.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1" name="Google Shape;17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573" y="1017725"/>
            <a:ext cx="6834854" cy="372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Caldera - Red Team</a:t>
            </a:r>
            <a:endParaRPr/>
          </a:p>
        </p:txBody>
      </p:sp>
      <p:grpSp>
        <p:nvGrpSpPr>
          <p:cNvPr id="1727" name="Google Shape;1727;p43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728" name="Google Shape;1728;p43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729" name="Google Shape;1729;p4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4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1" name="Google Shape;1731;p4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732" name="Google Shape;1732;p4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33" name="Google Shape;1733;p4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34" name="Google Shape;1734;p4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35" name="Google Shape;1735;p43"/>
          <p:cNvSpPr txBox="1"/>
          <p:nvPr/>
        </p:nvSpPr>
        <p:spPr>
          <a:xfrm>
            <a:off x="2043725" y="4745500"/>
            <a:ext cx="4904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Running operation prompted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by Red Team.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6" name="Google Shape;17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850" y="1157626"/>
            <a:ext cx="7130291" cy="344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Caldera - Red Team</a:t>
            </a:r>
            <a:endParaRPr/>
          </a:p>
        </p:txBody>
      </p:sp>
      <p:grpSp>
        <p:nvGrpSpPr>
          <p:cNvPr id="1742" name="Google Shape;1742;p44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743" name="Google Shape;1743;p44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744" name="Google Shape;1744;p4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4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6" name="Google Shape;1746;p4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747" name="Google Shape;1747;p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48" name="Google Shape;1748;p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49" name="Google Shape;1749;p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0" name="Google Shape;1750;p44"/>
          <p:cNvSpPr txBox="1"/>
          <p:nvPr/>
        </p:nvSpPr>
        <p:spPr>
          <a:xfrm>
            <a:off x="2804250" y="4552063"/>
            <a:ext cx="3535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Network Configuration of Blue Team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1" name="Google Shape;1751;p44"/>
          <p:cNvPicPr preferRelativeResize="0"/>
          <p:nvPr/>
        </p:nvPicPr>
        <p:blipFill rotWithShape="1">
          <a:blip r:embed="rId3">
            <a:alphaModFix/>
          </a:blip>
          <a:srcRect b="0" l="18300" r="22147" t="0"/>
          <a:stretch/>
        </p:blipFill>
        <p:spPr>
          <a:xfrm>
            <a:off x="4751317" y="1160700"/>
            <a:ext cx="4070759" cy="3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44"/>
          <p:cNvPicPr preferRelativeResize="0"/>
          <p:nvPr/>
        </p:nvPicPr>
        <p:blipFill rotWithShape="1">
          <a:blip r:embed="rId4">
            <a:alphaModFix/>
          </a:blip>
          <a:srcRect b="0" l="20778" r="21488" t="0"/>
          <a:stretch/>
        </p:blipFill>
        <p:spPr>
          <a:xfrm>
            <a:off x="229600" y="1160700"/>
            <a:ext cx="3946331" cy="330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Caldera - Red Team</a:t>
            </a:r>
            <a:endParaRPr/>
          </a:p>
        </p:txBody>
      </p:sp>
      <p:grpSp>
        <p:nvGrpSpPr>
          <p:cNvPr id="1758" name="Google Shape;1758;p45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759" name="Google Shape;1759;p45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760" name="Google Shape;1760;p45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45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2" name="Google Shape;1762;p45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763" name="Google Shape;1763;p4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64" name="Google Shape;1764;p4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65" name="Google Shape;1765;p4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66" name="Google Shape;1766;p45"/>
          <p:cNvPicPr preferRelativeResize="0"/>
          <p:nvPr/>
        </p:nvPicPr>
        <p:blipFill rotWithShape="1">
          <a:blip r:embed="rId3">
            <a:alphaModFix/>
          </a:blip>
          <a:srcRect b="14122" l="18311" r="16006" t="13302"/>
          <a:stretch/>
        </p:blipFill>
        <p:spPr>
          <a:xfrm>
            <a:off x="5339650" y="445025"/>
            <a:ext cx="3387175" cy="186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551" y="2036549"/>
            <a:ext cx="3307350" cy="29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45"/>
          <p:cNvSpPr txBox="1"/>
          <p:nvPr/>
        </p:nvSpPr>
        <p:spPr>
          <a:xfrm>
            <a:off x="229600" y="4609088"/>
            <a:ext cx="3535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Printing Working Directory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9" name="Google Shape;1769;p45"/>
          <p:cNvSpPr txBox="1"/>
          <p:nvPr/>
        </p:nvSpPr>
        <p:spPr>
          <a:xfrm>
            <a:off x="7552150" y="2445150"/>
            <a:ext cx="14484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Above is attack to take a screenshot of target device. Right is the actual screenshot taken by Red Team.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0" name="Google Shape;1770;p45"/>
          <p:cNvPicPr preferRelativeResize="0"/>
          <p:nvPr/>
        </p:nvPicPr>
        <p:blipFill rotWithShape="1">
          <a:blip r:embed="rId5">
            <a:alphaModFix/>
          </a:blip>
          <a:srcRect b="0" l="21903" r="21249" t="0"/>
          <a:stretch/>
        </p:blipFill>
        <p:spPr>
          <a:xfrm>
            <a:off x="250700" y="1124500"/>
            <a:ext cx="3697601" cy="314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46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776" name="Google Shape;1776;p4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77" name="Google Shape;1777;p4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8" name="Google Shape;1778;p4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79" name="Google Shape;1779;p4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4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4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82" name="Google Shape;1782;p46"/>
          <p:cNvSpPr txBox="1"/>
          <p:nvPr>
            <p:ph type="title"/>
          </p:nvPr>
        </p:nvSpPr>
        <p:spPr>
          <a:xfrm>
            <a:off x="720000" y="2121863"/>
            <a:ext cx="5598000" cy="12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r>
              <a:rPr lang="en"/>
              <a:t>-Team</a:t>
            </a:r>
            <a:endParaRPr/>
          </a:p>
        </p:txBody>
      </p:sp>
      <p:grpSp>
        <p:nvGrpSpPr>
          <p:cNvPr id="1783" name="Google Shape;1783;p4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84" name="Google Shape;1784;p4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6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89" name="Google Shape;1789;p4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90" name="Google Shape;1790;p4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791" name="Google Shape;1791;p4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4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4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4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4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8" name="Google Shape;1798;p4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799" name="Google Shape;1799;p4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4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4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4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4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4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4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6" name="Google Shape;1806;p4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07" name="Google Shape;1807;p4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4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9" name="Google Shape;1809;p4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10" name="Google Shape;1810;p4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2" name="Google Shape;1812;p4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3" name="Google Shape;1813;p46"/>
          <p:cNvGrpSpPr/>
          <p:nvPr/>
        </p:nvGrpSpPr>
        <p:grpSpPr>
          <a:xfrm>
            <a:off x="720000" y="3499401"/>
            <a:ext cx="4558967" cy="134100"/>
            <a:chOff x="796100" y="3019701"/>
            <a:chExt cx="4558967" cy="134100"/>
          </a:xfrm>
        </p:grpSpPr>
        <p:sp>
          <p:nvSpPr>
            <p:cNvPr id="1814" name="Google Shape;1814;p4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15" name="Google Shape;1815;p4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16" name="Google Shape;1816;p4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Caldera - Blue Team</a:t>
            </a:r>
            <a:endParaRPr/>
          </a:p>
        </p:txBody>
      </p:sp>
      <p:pic>
        <p:nvPicPr>
          <p:cNvPr id="1822" name="Google Shape;18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863" y="1209375"/>
            <a:ext cx="6398275" cy="329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47"/>
          <p:cNvSpPr txBox="1"/>
          <p:nvPr/>
        </p:nvSpPr>
        <p:spPr>
          <a:xfrm>
            <a:off x="2505467" y="4647100"/>
            <a:ext cx="41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Incident Responder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profile by Blue Team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Caldera - Blue Team</a:t>
            </a:r>
            <a:endParaRPr/>
          </a:p>
        </p:txBody>
      </p:sp>
      <p:grpSp>
        <p:nvGrpSpPr>
          <p:cNvPr id="1829" name="Google Shape;1829;p48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830" name="Google Shape;1830;p48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831" name="Google Shape;1831;p48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48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3" name="Google Shape;1833;p48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834" name="Google Shape;1834;p4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35" name="Google Shape;1835;p4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36" name="Google Shape;1836;p4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7" name="Google Shape;1837;p48"/>
          <p:cNvSpPr txBox="1"/>
          <p:nvPr/>
        </p:nvSpPr>
        <p:spPr>
          <a:xfrm>
            <a:off x="2043725" y="4745500"/>
            <a:ext cx="4904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Killing Unauthorized Tasks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 Red Team.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8" name="Google Shape;18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425" y="1148175"/>
            <a:ext cx="5606700" cy="346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Caldera - Blue Team</a:t>
            </a:r>
            <a:endParaRPr/>
          </a:p>
        </p:txBody>
      </p:sp>
      <p:grpSp>
        <p:nvGrpSpPr>
          <p:cNvPr id="1844" name="Google Shape;1844;p4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845" name="Google Shape;1845;p4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846" name="Google Shape;1846;p4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4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8" name="Google Shape;1848;p4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849" name="Google Shape;1849;p4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50" name="Google Shape;1850;p4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51" name="Google Shape;1851;p4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52" name="Google Shape;1852;p49"/>
          <p:cNvSpPr txBox="1"/>
          <p:nvPr/>
        </p:nvSpPr>
        <p:spPr>
          <a:xfrm>
            <a:off x="2043725" y="4745500"/>
            <a:ext cx="4904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Incidence Responder of Blue Team.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3" name="Google Shape;18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238" y="1017725"/>
            <a:ext cx="6009514" cy="372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50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859" name="Google Shape;1859;p50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860" name="Google Shape;1860;p50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1" name="Google Shape;1861;p50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862" name="Google Shape;1862;p5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5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5" name="Google Shape;1865;p50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OSSIM SIEM</a:t>
            </a:r>
            <a:endParaRPr/>
          </a:p>
        </p:txBody>
      </p:sp>
      <p:grpSp>
        <p:nvGrpSpPr>
          <p:cNvPr id="1866" name="Google Shape;1866;p50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867" name="Google Shape;1867;p50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0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0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2" name="Google Shape;1872;p50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73" name="Google Shape;1873;p50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74" name="Google Shape;1874;p5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5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5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1" name="Google Shape;1881;p50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82" name="Google Shape;1882;p5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5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5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9" name="Google Shape;1889;p50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90" name="Google Shape;1890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2" name="Google Shape;1892;p50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93" name="Google Shape;1893;p5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5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95" name="Google Shape;1895;p50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6" name="Google Shape;1896;p50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97" name="Google Shape;1897;p5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8" name="Google Shape;1898;p5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9" name="Google Shape;1899;p5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3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54" name="Google Shape;1454;p33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55" name="Google Shape;1455;p3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6" name="Google Shape;1456;p33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57" name="Google Shape;1457;p3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0" name="Google Shape;1460;p3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grpSp>
        <p:nvGrpSpPr>
          <p:cNvPr id="1461" name="Google Shape;1461;p33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62" name="Google Shape;1462;p33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7" name="Google Shape;1467;p3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8" name="Google Shape;1468;p33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69" name="Google Shape;1469;p3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6" name="Google Shape;1476;p33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77" name="Google Shape;1477;p3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4" name="Google Shape;1484;p33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85" name="Google Shape;1485;p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7" name="Google Shape;1487;p33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88" name="Google Shape;1488;p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0" name="Google Shape;1490;p33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1" name="Google Shape;1491;p33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92" name="Google Shape;1492;p3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3" name="Google Shape;1493;p3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4" name="Google Shape;1494;p3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OSSIM SIEM</a:t>
            </a:r>
            <a:endParaRPr/>
          </a:p>
        </p:txBody>
      </p:sp>
      <p:grpSp>
        <p:nvGrpSpPr>
          <p:cNvPr id="1905" name="Google Shape;1905;p51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906" name="Google Shape;1906;p51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907" name="Google Shape;1907;p51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51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9" name="Google Shape;1909;p51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910" name="Google Shape;1910;p5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11" name="Google Shape;1911;p5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12" name="Google Shape;1912;p5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13" name="Google Shape;1913;p51"/>
          <p:cNvSpPr txBox="1"/>
          <p:nvPr/>
        </p:nvSpPr>
        <p:spPr>
          <a:xfrm>
            <a:off x="2043725" y="4745500"/>
            <a:ext cx="4904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Detection in OSSIM SIEM.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14" name="Google Shape;19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025" y="1229879"/>
            <a:ext cx="6424467" cy="351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OSSIM SIEM</a:t>
            </a:r>
            <a:endParaRPr/>
          </a:p>
        </p:txBody>
      </p:sp>
      <p:grpSp>
        <p:nvGrpSpPr>
          <p:cNvPr id="1920" name="Google Shape;1920;p52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921" name="Google Shape;1921;p52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922" name="Google Shape;1922;p5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4" name="Google Shape;1924;p5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925" name="Google Shape;1925;p5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26" name="Google Shape;1926;p5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27" name="Google Shape;1927;p5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28" name="Google Shape;1928;p52"/>
          <p:cNvSpPr txBox="1"/>
          <p:nvPr/>
        </p:nvSpPr>
        <p:spPr>
          <a:xfrm>
            <a:off x="2043725" y="4745500"/>
            <a:ext cx="4904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Detection in OSSIM SIEM on LOCALHOST.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29" name="Google Shape;19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750" y="964850"/>
            <a:ext cx="6772500" cy="36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OSSIM SIEM</a:t>
            </a:r>
            <a:endParaRPr/>
          </a:p>
        </p:txBody>
      </p:sp>
      <p:grpSp>
        <p:nvGrpSpPr>
          <p:cNvPr id="1935" name="Google Shape;1935;p53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936" name="Google Shape;1936;p53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937" name="Google Shape;1937;p53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3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9" name="Google Shape;1939;p53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940" name="Google Shape;1940;p5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41" name="Google Shape;1941;p5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42" name="Google Shape;1942;p5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3" name="Google Shape;1943;p53"/>
          <p:cNvSpPr txBox="1"/>
          <p:nvPr/>
        </p:nvSpPr>
        <p:spPr>
          <a:xfrm>
            <a:off x="2043725" y="4745500"/>
            <a:ext cx="4904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 Detection in OSSIM SIEM on Blue Team.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4" name="Google Shape;19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488" y="1056375"/>
            <a:ext cx="5525024" cy="36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OSSIM SIEM</a:t>
            </a:r>
            <a:endParaRPr/>
          </a:p>
        </p:txBody>
      </p:sp>
      <p:grpSp>
        <p:nvGrpSpPr>
          <p:cNvPr id="1950" name="Google Shape;1950;p54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951" name="Google Shape;1951;p54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952" name="Google Shape;1952;p5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4" name="Google Shape;1954;p5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955" name="Google Shape;1955;p5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56" name="Google Shape;1956;p5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57" name="Google Shape;1957;p5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58" name="Google Shape;19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500" y="1135925"/>
            <a:ext cx="7054999" cy="35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OSSIM SIEM</a:t>
            </a:r>
            <a:endParaRPr/>
          </a:p>
        </p:txBody>
      </p:sp>
      <p:grpSp>
        <p:nvGrpSpPr>
          <p:cNvPr id="1964" name="Google Shape;1964;p55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965" name="Google Shape;1965;p55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966" name="Google Shape;1966;p55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5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8" name="Google Shape;1968;p55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969" name="Google Shape;1969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70" name="Google Shape;1970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71" name="Google Shape;1971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72" name="Google Shape;19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52" y="1204325"/>
            <a:ext cx="7274900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7" name="Google Shape;1977;p5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978" name="Google Shape;1978;p5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9" name="Google Shape;1979;p5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980" name="Google Shape;1980;p5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3" name="Google Shape;1983;p56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1984" name="Google Shape;1984;p5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985" name="Google Shape;1985;p5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6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0" name="Google Shape;1990;p5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91" name="Google Shape;1991;p5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992" name="Google Shape;1992;p5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9" name="Google Shape;1999;p5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000" name="Google Shape;2000;p5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7" name="Google Shape;2007;p5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008" name="Google Shape;2008;p5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0" name="Google Shape;2010;p5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011" name="Google Shape;2011;p5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3" name="Google Shape;2013;p5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4" name="Google Shape;2014;p5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015" name="Google Shape;2015;p5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6" name="Google Shape;2016;p5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7" name="Google Shape;2017;p5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2" name="Google Shape;2022;p5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2023" name="Google Shape;2023;p5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24" name="Google Shape;2024;p5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2025" name="Google Shape;2025;p5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28" name="Google Shape;2028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grpSp>
        <p:nvGrpSpPr>
          <p:cNvPr id="2029" name="Google Shape;2029;p5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030" name="Google Shape;2030;p57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5" name="Google Shape;2035;p5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36" name="Google Shape;2036;p5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037" name="Google Shape;2037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4" name="Google Shape;2044;p5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045" name="Google Shape;2045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2" name="Google Shape;2052;p5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053" name="Google Shape;2053;p5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5" name="Google Shape;2055;p5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056" name="Google Shape;2056;p5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8" name="Google Shape;2058;p5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9" name="Google Shape;2059;p5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060" name="Google Shape;2060;p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61" name="Google Shape;2061;p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2" name="Google Shape;2062;p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3" name="Google Shape;2063;p57"/>
          <p:cNvSpPr txBox="1"/>
          <p:nvPr>
            <p:ph idx="1" type="subTitle"/>
          </p:nvPr>
        </p:nvSpPr>
        <p:spPr>
          <a:xfrm>
            <a:off x="713225" y="1160775"/>
            <a:ext cx="70848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OSSIM setup: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https://cybersecurity.att.com/documentation/usm-appliance/ids-configuration/viewing-alienvault-nids-events.htm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https://medium.com/psimss/ossim-part-1-install-ossim-on-virtualbox-e1d20f7dcbe4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https://kifarunix.com/how-to-install-and-configure-alienvault-ossim-on-virtualbox/?expand_article=1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Lazarus Group:</a:t>
            </a:r>
            <a:b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https://mitre-attack.github.io/attack-navigator//#layerURL=https%3A%2F%2Fattack.mitre.org%2Fgroups%2FG0032%2FG0032-enterprise-layer.json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is Red-Blue Team Simulation &amp; OSSIM SIEM?</a:t>
            </a:r>
            <a:endParaRPr sz="2100"/>
          </a:p>
        </p:txBody>
      </p:sp>
      <p:sp>
        <p:nvSpPr>
          <p:cNvPr id="1500" name="Google Shape;1500;p34"/>
          <p:cNvSpPr txBox="1"/>
          <p:nvPr>
            <p:ph idx="1" type="body"/>
          </p:nvPr>
        </p:nvSpPr>
        <p:spPr>
          <a:xfrm>
            <a:off x="720000" y="1139539"/>
            <a:ext cx="77040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Calera - An attack and defense simulation game in Linux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Consists of two teams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 Team - Attacking the victim computer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Blue Team - Defending the victim computer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OSSIM - Security Information and Event Management to track the events going on with the victim</a:t>
            </a:r>
            <a:br>
              <a:rPr lang="en"/>
            </a:br>
            <a:endParaRPr/>
          </a:p>
        </p:txBody>
      </p:sp>
      <p:pic>
        <p:nvPicPr>
          <p:cNvPr id="1501" name="Google Shape;1501;p34"/>
          <p:cNvPicPr preferRelativeResize="0"/>
          <p:nvPr/>
        </p:nvPicPr>
        <p:blipFill rotWithShape="1">
          <a:blip r:embed="rId3">
            <a:alphaModFix/>
          </a:blip>
          <a:srcRect b="25001" l="21841" r="22126" t="21197"/>
          <a:stretch/>
        </p:blipFill>
        <p:spPr>
          <a:xfrm>
            <a:off x="6261825" y="3057150"/>
            <a:ext cx="2564850" cy="18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750" y="3057150"/>
            <a:ext cx="3221800" cy="22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5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508" name="Google Shape;1508;p35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09" name="Google Shape;1509;p35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0" name="Google Shape;1510;p35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11" name="Google Shape;1511;p3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4" name="Google Shape;1514;p35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Setup</a:t>
            </a:r>
            <a:endParaRPr/>
          </a:p>
        </p:txBody>
      </p:sp>
      <p:grpSp>
        <p:nvGrpSpPr>
          <p:cNvPr id="1515" name="Google Shape;1515;p35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16" name="Google Shape;1516;p35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1" name="Google Shape;1521;p35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22" name="Google Shape;1522;p35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23" name="Google Shape;1523;p3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0" name="Google Shape;1530;p35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31" name="Google Shape;1531;p3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8" name="Google Shape;1538;p35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39" name="Google Shape;1539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1" name="Google Shape;1541;p35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42" name="Google Shape;1542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44" name="Google Shape;1544;p35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p35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46" name="Google Shape;1546;p3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7" name="Google Shape;1547;p3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8" name="Google Shape;1548;p3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Network</a:t>
            </a:r>
            <a:endParaRPr/>
          </a:p>
        </p:txBody>
      </p:sp>
      <p:grpSp>
        <p:nvGrpSpPr>
          <p:cNvPr id="1554" name="Google Shape;1554;p36"/>
          <p:cNvGrpSpPr/>
          <p:nvPr/>
        </p:nvGrpSpPr>
        <p:grpSpPr>
          <a:xfrm>
            <a:off x="5287360" y="274929"/>
            <a:ext cx="1331982" cy="1185607"/>
            <a:chOff x="5138725" y="1338401"/>
            <a:chExt cx="3552900" cy="2638199"/>
          </a:xfrm>
        </p:grpSpPr>
        <p:sp>
          <p:nvSpPr>
            <p:cNvPr id="1555" name="Google Shape;1555;p36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Red Team</a:t>
              </a:r>
              <a:endParaRPr b="1"/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36"/>
          <p:cNvGrpSpPr/>
          <p:nvPr/>
        </p:nvGrpSpPr>
        <p:grpSpPr>
          <a:xfrm>
            <a:off x="5144176" y="4045472"/>
            <a:ext cx="1618346" cy="1098019"/>
            <a:chOff x="5138725" y="1338401"/>
            <a:chExt cx="3552900" cy="2638199"/>
          </a:xfrm>
        </p:grpSpPr>
        <p:sp>
          <p:nvSpPr>
            <p:cNvPr id="1559" name="Google Shape;1559;p36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Blue Team</a:t>
              </a: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36"/>
          <p:cNvGrpSpPr/>
          <p:nvPr/>
        </p:nvGrpSpPr>
        <p:grpSpPr>
          <a:xfrm>
            <a:off x="7851644" y="2242325"/>
            <a:ext cx="1255950" cy="1097478"/>
            <a:chOff x="4592615" y="3775390"/>
            <a:chExt cx="3552900" cy="2638169"/>
          </a:xfrm>
        </p:grpSpPr>
        <p:sp>
          <p:nvSpPr>
            <p:cNvPr id="1563" name="Google Shape;1563;p36"/>
            <p:cNvSpPr/>
            <p:nvPr/>
          </p:nvSpPr>
          <p:spPr>
            <a:xfrm>
              <a:off x="4592615" y="3775390"/>
              <a:ext cx="3552900" cy="2286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OSSIM SIEM</a:t>
              </a: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>
              <a:off x="5976365" y="6061659"/>
              <a:ext cx="785400" cy="2484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5338865" y="6310059"/>
              <a:ext cx="2060400" cy="103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66" name="Google Shape;1566;p36"/>
          <p:cNvCxnSpPr>
            <a:stCxn id="1557" idx="2"/>
            <a:endCxn id="1567" idx="0"/>
          </p:cNvCxnSpPr>
          <p:nvPr/>
        </p:nvCxnSpPr>
        <p:spPr>
          <a:xfrm>
            <a:off x="5953351" y="1460535"/>
            <a:ext cx="0" cy="7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8" name="Google Shape;1568;p36"/>
          <p:cNvCxnSpPr>
            <a:stCxn id="1563" idx="1"/>
            <a:endCxn id="1567" idx="3"/>
          </p:cNvCxnSpPr>
          <p:nvPr/>
        </p:nvCxnSpPr>
        <p:spPr>
          <a:xfrm rot="10800000">
            <a:off x="6619244" y="2714576"/>
            <a:ext cx="12324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9" name="Google Shape;1569;p36"/>
          <p:cNvSpPr txBox="1"/>
          <p:nvPr/>
        </p:nvSpPr>
        <p:spPr>
          <a:xfrm>
            <a:off x="310200" y="1079750"/>
            <a:ext cx="30222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Blue Team &amp; OSSIM SIEM were on VMs.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 Team starts server for Caldera.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Blue Team connects to server.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Additional Laptop with OSSIM SIEM connected to Caldera server to monitor traffic.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 Team begins automated operation.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0" name="Google Shape;1570;p36"/>
          <p:cNvSpPr txBox="1"/>
          <p:nvPr/>
        </p:nvSpPr>
        <p:spPr>
          <a:xfrm>
            <a:off x="4187800" y="2730275"/>
            <a:ext cx="9807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1" name="Google Shape;1571;p36"/>
          <p:cNvSpPr txBox="1"/>
          <p:nvPr/>
        </p:nvSpPr>
        <p:spPr>
          <a:xfrm rot="706">
            <a:off x="5010800" y="1644182"/>
            <a:ext cx="14607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Attacking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2" name="Google Shape;1572;p36"/>
          <p:cNvSpPr txBox="1"/>
          <p:nvPr/>
        </p:nvSpPr>
        <p:spPr>
          <a:xfrm rot="-4941">
            <a:off x="6504955" y="2398993"/>
            <a:ext cx="1461002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Observing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73" name="Google Shape;1573;p36"/>
          <p:cNvGrpSpPr/>
          <p:nvPr/>
        </p:nvGrpSpPr>
        <p:grpSpPr>
          <a:xfrm>
            <a:off x="5287360" y="2200804"/>
            <a:ext cx="1331982" cy="1185607"/>
            <a:chOff x="5138725" y="1338401"/>
            <a:chExt cx="3552900" cy="2638199"/>
          </a:xfrm>
        </p:grpSpPr>
        <p:sp>
          <p:nvSpPr>
            <p:cNvPr id="1567" name="Google Shape;1567;p36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Target PC</a:t>
              </a:r>
              <a:endParaRPr b="1"/>
            </a:p>
          </p:txBody>
        </p:sp>
        <p:sp>
          <p:nvSpPr>
            <p:cNvPr id="1574" name="Google Shape;1574;p36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76" name="Google Shape;1576;p36"/>
          <p:cNvCxnSpPr>
            <a:stCxn id="1559" idx="0"/>
            <a:endCxn id="1575" idx="2"/>
          </p:cNvCxnSpPr>
          <p:nvPr/>
        </p:nvCxnSpPr>
        <p:spPr>
          <a:xfrm rot="10800000">
            <a:off x="5953349" y="3386372"/>
            <a:ext cx="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7" name="Google Shape;1577;p36"/>
          <p:cNvSpPr txBox="1"/>
          <p:nvPr/>
        </p:nvSpPr>
        <p:spPr>
          <a:xfrm rot="-3530">
            <a:off x="5010798" y="3583494"/>
            <a:ext cx="1460701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Defending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7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583" name="Google Shape;1583;p3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84" name="Google Shape;1584;p3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5" name="Google Shape;1585;p3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86" name="Google Shape;1586;p3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89" name="Google Shape;1589;p37"/>
          <p:cNvSpPr txBox="1"/>
          <p:nvPr>
            <p:ph type="title"/>
          </p:nvPr>
        </p:nvSpPr>
        <p:spPr>
          <a:xfrm>
            <a:off x="720000" y="2121863"/>
            <a:ext cx="5598000" cy="12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Lazarus Group &amp; Equation Group</a:t>
            </a:r>
            <a:endParaRPr sz="4700"/>
          </a:p>
        </p:txBody>
      </p:sp>
      <p:grpSp>
        <p:nvGrpSpPr>
          <p:cNvPr id="1590" name="Google Shape;1590;p3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91" name="Google Shape;1591;p37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96" name="Google Shape;1596;p3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7" name="Google Shape;1597;p3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98" name="Google Shape;1598;p3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5" name="Google Shape;1605;p3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06" name="Google Shape;1606;p3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3" name="Google Shape;1613;p3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14" name="Google Shape;1614;p3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6" name="Google Shape;1616;p3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17" name="Google Shape;1617;p3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9" name="Google Shape;1619;p3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0" name="Google Shape;1620;p37"/>
          <p:cNvGrpSpPr/>
          <p:nvPr/>
        </p:nvGrpSpPr>
        <p:grpSpPr>
          <a:xfrm>
            <a:off x="720000" y="3499401"/>
            <a:ext cx="4558967" cy="134100"/>
            <a:chOff x="796100" y="3019701"/>
            <a:chExt cx="4558967" cy="134100"/>
          </a:xfrm>
        </p:grpSpPr>
        <p:sp>
          <p:nvSpPr>
            <p:cNvPr id="1621" name="Google Shape;1621;p3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22" name="Google Shape;1622;p3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23" name="Google Shape;1623;p3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Lazarus Group and Equation Group</a:t>
            </a:r>
            <a:endParaRPr/>
          </a:p>
        </p:txBody>
      </p:sp>
      <p:graphicFrame>
        <p:nvGraphicFramePr>
          <p:cNvPr id="1629" name="Google Shape;1629;p38"/>
          <p:cNvGraphicFramePr/>
          <p:nvPr/>
        </p:nvGraphicFramePr>
        <p:xfrm>
          <a:off x="720013" y="124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{4533096E-BCBB-4EE6-ABF7-572F0A406B0B}</a:tableStyleId>
              </a:tblPr>
              <a:tblGrid>
                <a:gridCol w="1591475"/>
                <a:gridCol w="3056250"/>
                <a:gridCol w="3056250"/>
              </a:tblGrid>
              <a:tr h="40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sng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Lazarus Group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Equation Group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APT Group ID</a:t>
                      </a:r>
                      <a:endParaRPr b="1" sz="1000" u="sng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39434C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G0032</a:t>
                      </a:r>
                      <a:endParaRPr>
                        <a:solidFill>
                          <a:srgbClr val="39434C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39434C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G0020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Who</a:t>
                      </a:r>
                      <a:endParaRPr b="1" sz="1000" u="sng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39434C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North Korean state-sponsored cyber threat group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More than 300 domains and more than 100 servers in multiple countries, using C&amp;C infrastructure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Known for</a:t>
                      </a:r>
                      <a:endParaRPr b="1" sz="1000" u="sng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39434C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November 2014 destructive wiper attack against Sony Pictures Entertainment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39434C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zero-day exploits, overwrite the firmware of hard disk drives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Active Since</a:t>
                      </a:r>
                      <a:endParaRPr b="1" sz="1000" u="sng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39434C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 least 2009</a:t>
                      </a:r>
                      <a:endParaRPr>
                        <a:solidFill>
                          <a:srgbClr val="39434C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Since 2001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Associated Groups</a:t>
                      </a:r>
                      <a:endParaRPr b="1" sz="1000" u="sng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rgbClr val="39434C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Labyrinth Chollima, HIDDEN COBRA, Guardians of Peace, ZINC, NICKEL ACADEMY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Lazarus Group Attack Model</a:t>
            </a:r>
            <a:endParaRPr/>
          </a:p>
        </p:txBody>
      </p:sp>
      <p:grpSp>
        <p:nvGrpSpPr>
          <p:cNvPr id="1635" name="Google Shape;1635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636" name="Google Shape;1636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637" name="Google Shape;1637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9" name="Google Shape;1639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640" name="Google Shape;1640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41" name="Google Shape;1641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42" name="Google Shape;1642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43" name="Google Shape;1643;p39"/>
          <p:cNvSpPr txBox="1"/>
          <p:nvPr/>
        </p:nvSpPr>
        <p:spPr>
          <a:xfrm>
            <a:off x="4199200" y="4623450"/>
            <a:ext cx="4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44" name="Google Shape;16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00" y="1116850"/>
            <a:ext cx="7437601" cy="35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 Attack Model</a:t>
            </a:r>
            <a:endParaRPr/>
          </a:p>
        </p:txBody>
      </p:sp>
      <p:grpSp>
        <p:nvGrpSpPr>
          <p:cNvPr id="1650" name="Google Shape;1650;p40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651" name="Google Shape;1651;p40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652" name="Google Shape;1652;p40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4" name="Google Shape;1654;p40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655" name="Google Shape;1655;p40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56" name="Google Shape;1656;p40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57" name="Google Shape;1657;p40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8" name="Google Shape;1658;p40"/>
          <p:cNvSpPr txBox="1"/>
          <p:nvPr/>
        </p:nvSpPr>
        <p:spPr>
          <a:xfrm>
            <a:off x="4199200" y="4623450"/>
            <a:ext cx="4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9" name="Google Shape;16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800" y="1017725"/>
            <a:ext cx="6567225" cy="366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